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9" r:id="rId3"/>
    <p:sldId id="257" r:id="rId4"/>
    <p:sldId id="259" r:id="rId5"/>
    <p:sldId id="260" r:id="rId6"/>
    <p:sldId id="261" r:id="rId7"/>
    <p:sldId id="271" r:id="rId8"/>
    <p:sldId id="266" r:id="rId9"/>
    <p:sldId id="265" r:id="rId10"/>
    <p:sldId id="283" r:id="rId11"/>
    <p:sldId id="284" r:id="rId12"/>
    <p:sldId id="285" r:id="rId13"/>
    <p:sldId id="273" r:id="rId14"/>
    <p:sldId id="272" r:id="rId15"/>
    <p:sldId id="267" r:id="rId16"/>
    <p:sldId id="268" r:id="rId17"/>
    <p:sldId id="286" r:id="rId18"/>
  </p:sldIdLst>
  <p:sldSz cx="9144000" cy="6858000" type="screen4x3"/>
  <p:notesSz cx="6858000" cy="9144000"/>
  <p:defaultTextStyle>
    <a:defPPr>
      <a:defRPr lang="hr-H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99"/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8CB09FA-E961-4822-B80D-44428364B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46E7D27B-8B84-414A-97C8-7E6A78C07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374F23E-5F41-42BA-8801-C14B7809F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67FC85-AA96-4F7F-BAA2-7E180FE45699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8CB09FA-E961-4822-B80D-44428364B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46E7D27B-8B84-414A-97C8-7E6A78C07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374F23E-5F41-42BA-8801-C14B7809F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C8AA15-DA77-46DA-87BA-C9B360C7246A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8CB09FA-E961-4822-B80D-44428364B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46E7D27B-8B84-414A-97C8-7E6A78C07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374F23E-5F41-42BA-8801-C14B7809F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B8F752-98D0-498B-8F0A-4149DFB6E3D1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67375C-504E-453E-A52E-49B4232A4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A5B5C-4F77-44F9-A630-E8F2A6D47A97}" type="datetimeFigureOut">
              <a:rPr lang="sr-Latn-CS"/>
              <a:pPr>
                <a:defRPr/>
              </a:pPr>
              <a:t>22.9.2020.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9AF0A85-4AA1-4910-A89E-6393A9BC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BEA4DBC-2714-49F8-93FF-4C4C96F03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9AA95-73CC-48CF-90B7-51857A6FEDD6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67375C-504E-453E-A52E-49B4232A4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47CE7-90AE-48F3-AB28-E7CE0A5BEA03}" type="datetimeFigureOut">
              <a:rPr lang="sr-Latn-CS"/>
              <a:pPr>
                <a:defRPr/>
              </a:pPr>
              <a:t>22.9.2020.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9AF0A85-4AA1-4910-A89E-6393A9BC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BEA4DBC-2714-49F8-93FF-4C4C96F03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4A8E5-E9E1-4B66-BC9C-8DD690CEC1E6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67375C-504E-453E-A52E-49B4232A4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51251-9487-4580-8840-A13BE2721B45}" type="datetimeFigureOut">
              <a:rPr lang="sr-Latn-CS"/>
              <a:pPr>
                <a:defRPr/>
              </a:pPr>
              <a:t>22.9.2020.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9AF0A85-4AA1-4910-A89E-6393A9BC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BEA4DBC-2714-49F8-93FF-4C4C96F03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105C2-C018-43FA-B2E3-A455621FF072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A667375C-504E-453E-A52E-49B4232A4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2FCFA-0378-48FF-8E6A-9667147BBE5A}" type="datetimeFigureOut">
              <a:rPr lang="sr-Latn-CS"/>
              <a:pPr>
                <a:defRPr/>
              </a:pPr>
              <a:t>22.9.2020.</a:t>
            </a:fld>
            <a:endParaRPr lang="hr-HR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D9AF0A85-4AA1-4910-A89E-6393A9BC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1BEA4DBC-2714-49F8-93FF-4C4C96F03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0470E-1529-4815-940E-E6F5C2ADDB6B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A667375C-504E-453E-A52E-49B4232A4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C61B6-E944-460C-8A0A-BBE2A8D8D0B7}" type="datetimeFigureOut">
              <a:rPr lang="sr-Latn-CS"/>
              <a:pPr>
                <a:defRPr/>
              </a:pPr>
              <a:t>22.9.2020.</a:t>
            </a:fld>
            <a:endParaRPr lang="hr-HR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9AF0A85-4AA1-4910-A89E-6393A9BC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1BEA4DBC-2714-49F8-93FF-4C4C96F03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60054-4F39-4501-95A5-04C76EE2824A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8" y="0"/>
            <a:ext cx="3216275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4" name="Date Placeholder 2">
            <a:extLst>
              <a:ext uri="{FF2B5EF4-FFF2-40B4-BE49-F238E27FC236}">
                <a16:creationId xmlns="" xmlns:a16="http://schemas.microsoft.com/office/drawing/2014/main" id="{6DB2C9D9-CC1B-4FD5-8E47-BE3C2CABD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9DE30-C98F-4171-8EC0-D42B691C15BA}" type="datetimeFigureOut">
              <a:rPr lang="sr-Latn-CS"/>
              <a:pPr>
                <a:defRPr/>
              </a:pPr>
              <a:t>22.9.2020.</a:t>
            </a:fld>
            <a:endParaRPr lang="hr-HR"/>
          </a:p>
        </p:txBody>
      </p:sp>
      <p:sp>
        <p:nvSpPr>
          <p:cNvPr id="5" name="Footer Placeholder 3">
            <a:extLst>
              <a:ext uri="{FF2B5EF4-FFF2-40B4-BE49-F238E27FC236}">
                <a16:creationId xmlns="" xmlns:a16="http://schemas.microsoft.com/office/drawing/2014/main" id="{D9ED4374-7FD1-47EF-BCC0-B02A6C3EF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4">
            <a:extLst>
              <a:ext uri="{FF2B5EF4-FFF2-40B4-BE49-F238E27FC236}">
                <a16:creationId xmlns="" xmlns:a16="http://schemas.microsoft.com/office/drawing/2014/main" id="{8BF1FA1B-44B4-42AA-B06B-781F30AB4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7EC49-0B26-40A5-BF15-2075FBE61485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A667375C-504E-453E-A52E-49B4232A4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C861E-F760-4C1C-AC18-44A8FAEEDB52}" type="datetimeFigureOut">
              <a:rPr lang="sr-Latn-CS"/>
              <a:pPr>
                <a:defRPr/>
              </a:pPr>
              <a:t>22.9.2020.</a:t>
            </a:fld>
            <a:endParaRPr lang="hr-HR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D9AF0A85-4AA1-4910-A89E-6393A9BC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1BEA4DBC-2714-49F8-93FF-4C4C96F03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6D0C29-993E-42D2-9163-8CF4E4C6E939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A667375C-504E-453E-A52E-49B4232A4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4612B-FEDC-4D2E-8CD4-2151DF20DF0F}" type="datetimeFigureOut">
              <a:rPr lang="sr-Latn-CS"/>
              <a:pPr>
                <a:defRPr/>
              </a:pPr>
              <a:t>22.9.2020.</a:t>
            </a:fld>
            <a:endParaRPr lang="hr-HR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D9AF0A85-4AA1-4910-A89E-6393A9BC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1BEA4DBC-2714-49F8-93FF-4C4C96F03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9D841-B9A6-497A-B28B-43ADB4BA6255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8CB09FA-E961-4822-B80D-44428364B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46E7D27B-8B84-414A-97C8-7E6A78C07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374F23E-5F41-42BA-8801-C14B7809F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22F27C-013E-4594-8111-4715959AA062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A667375C-504E-453E-A52E-49B4232A4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1AFB3-0F7E-402D-B715-D97F29918E7B}" type="datetimeFigureOut">
              <a:rPr lang="sr-Latn-CS"/>
              <a:pPr>
                <a:defRPr/>
              </a:pPr>
              <a:t>22.9.2020.</a:t>
            </a:fld>
            <a:endParaRPr lang="hr-HR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D9AF0A85-4AA1-4910-A89E-6393A9BC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1BEA4DBC-2714-49F8-93FF-4C4C96F03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55373-EB17-4A3B-8D83-1B1AA4CB6EA4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67375C-504E-453E-A52E-49B4232A4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A1455-CAD9-4455-8EA6-9AD2BB4E47B2}" type="datetimeFigureOut">
              <a:rPr lang="sr-Latn-CS"/>
              <a:pPr>
                <a:defRPr/>
              </a:pPr>
              <a:t>22.9.2020.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9AF0A85-4AA1-4910-A89E-6393A9BC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BEA4DBC-2714-49F8-93FF-4C4C96F03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C4530-40A7-423D-9435-D18847CABF42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67375C-504E-453E-A52E-49B4232A4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EDFCE-CFE4-4417-AA4E-25644302504D}" type="datetimeFigureOut">
              <a:rPr lang="sr-Latn-CS"/>
              <a:pPr>
                <a:defRPr/>
              </a:pPr>
              <a:t>22.9.2020.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9AF0A85-4AA1-4910-A89E-6393A9BC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BEA4DBC-2714-49F8-93FF-4C4C96F03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9A70E-89AB-45CC-9C8C-926A02E1FB5E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8CB09FA-E961-4822-B80D-44428364B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46E7D27B-8B84-414A-97C8-7E6A78C07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374F23E-5F41-42BA-8801-C14B7809F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B2402F-DBB0-45C1-BE7B-95C1634D86A1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8CB09FA-E961-4822-B80D-44428364B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6E7D27B-8B84-414A-97C8-7E6A78C07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374F23E-5F41-42BA-8801-C14B7809F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95720B-CD22-486B-84BD-5EE0B67FC091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18CB09FA-E961-4822-B80D-44428364B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46E7D27B-8B84-414A-97C8-7E6A78C07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B374F23E-5F41-42BA-8801-C14B7809F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EC8FDA-91A3-4192-B4AE-2BE945B0E3A4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18CB09FA-E961-4822-B80D-44428364B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46E7D27B-8B84-414A-97C8-7E6A78C07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B374F23E-5F41-42BA-8801-C14B7809F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78F30F-E090-4427-842B-FFBC0D31235F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18CB09FA-E961-4822-B80D-44428364B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46E7D27B-8B84-414A-97C8-7E6A78C07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B374F23E-5F41-42BA-8801-C14B7809F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1AA180-E3F5-4FA6-8DEB-B10EB16010BF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8CB09FA-E961-4822-B80D-44428364B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6E7D27B-8B84-414A-97C8-7E6A78C07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374F23E-5F41-42BA-8801-C14B7809F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DB2100-E738-4E6D-839E-F1D1A26596AD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8CB09FA-E961-4822-B80D-44428364B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6E7D27B-8B84-414A-97C8-7E6A78C07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374F23E-5F41-42BA-8801-C14B7809F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9A5357-1A94-46D0-A1D8-44CF802EB7C4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18CB09FA-E961-4822-B80D-44428364BF3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46E7D27B-8B84-414A-97C8-7E6A78C07B6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B374F23E-5F41-42BA-8801-C14B7809F1B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1AB95872-462E-4906-A280-A997146DB645}" type="slidenum">
              <a:rPr lang="hr-HR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r-HR" smtClean="0"/>
          </a:p>
        </p:txBody>
      </p:sp>
      <p:sp>
        <p:nvSpPr>
          <p:cNvPr id="205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smtClean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67375C-504E-453E-A52E-49B4232A4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C72EA1A-D53F-4BB5-B948-AA498EC82E19}" type="datetimeFigureOut">
              <a:rPr lang="sr-Latn-CS"/>
              <a:pPr>
                <a:defRPr/>
              </a:pPr>
              <a:t>22.9.2020.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9AF0A85-4AA1-4910-A89E-6393A9BC54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BEA4DBC-2714-49F8-93FF-4C4C96F030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7062F83-6325-42E2-B306-F99E54FFA109}" type="slidenum">
              <a:rPr lang="hr-HR"/>
              <a:pPr/>
              <a:t>‹#›</a:t>
            </a:fld>
            <a:endParaRPr lang="hr-HR"/>
          </a:p>
        </p:txBody>
      </p:sp>
      <p:pic>
        <p:nvPicPr>
          <p:cNvPr id="2055" name="Slika 6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38" y="-34925"/>
            <a:ext cx="258286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9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classroomscreen.com/wv1/352e54fc-1872-40ce-abd0-441f2feb7957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zoo.hr/images/stories/Pravilnik_o_kriterijima_za_izricanje_pedagoskih_mjera_NN_br_94_2015.pdf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hyperlink" Target="https://www.azoo.hr/images/stories/Pravilnik_o_izmjeni_Pravilnika_o_kriterijima_za_izricanje_pedagoskih_mjera.pdf" TargetMode="Externa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sk-mpovalec\Downloads\Pexels%20Videos%201580507.mp4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jpeg"/><Relationship Id="rId4" Type="http://schemas.openxmlformats.org/officeDocument/2006/relationships/package" Target="../embeddings/Microsoft_Office_Word_Document1.doc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sk-mpovalec\Downloads\video.mp4" TargetMode="External"/><Relationship Id="rId6" Type="http://schemas.openxmlformats.org/officeDocument/2006/relationships/image" Target="../media/image12.png"/><Relationship Id="rId5" Type="http://schemas.openxmlformats.org/officeDocument/2006/relationships/hyperlink" Target="https://www.azoo.hr/images/razno/Pravilnik_o_izvodenju_izleta_ekskurzija.pdf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zoo.hr/images/AZOO/Ravnatelji/Pravilnik_o_nacinima_postupcima_i_elementima_vrednovanja_ucenika_u_osnovnoj_i_srednjoj_skoli_Narodne_novine_broj_112-10.pdf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hyperlink" Target="https://www.azoo.hr/userfiles/dokumenti/Pravilnik_o_izmjenama_i_dopuni_Pravilnika.pdf" TargetMode="Externa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4"/>
          <p:cNvSpPr txBox="1">
            <a:spLocks noChangeArrowheads="1"/>
          </p:cNvSpPr>
          <p:nvPr/>
        </p:nvSpPr>
        <p:spPr bwMode="auto">
          <a:xfrm>
            <a:off x="179388" y="-19050"/>
            <a:ext cx="842486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/>
            <a:r>
              <a:rPr lang="hr-HR" sz="5400" b="1" dirty="0">
                <a:solidFill>
                  <a:schemeClr val="accent1">
                    <a:lumMod val="50000"/>
                  </a:schemeClr>
                </a:solidFill>
              </a:rPr>
              <a:t>KAKO STE PROVELI LJETO?</a:t>
            </a:r>
          </a:p>
        </p:txBody>
      </p:sp>
      <p:sp>
        <p:nvSpPr>
          <p:cNvPr id="4103" name="TekstniOkvir 1"/>
          <p:cNvSpPr txBox="1">
            <a:spLocks noChangeArrowheads="1"/>
          </p:cNvSpPr>
          <p:nvPr/>
        </p:nvSpPr>
        <p:spPr bwMode="auto">
          <a:xfrm>
            <a:off x="2483768" y="1628800"/>
            <a:ext cx="403225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  <a:r>
              <a:rPr lang="en-US" dirty="0" err="1" smtClean="0">
                <a:solidFill>
                  <a:srgbClr val="FFFF00"/>
                </a:solidFill>
              </a:rPr>
              <a:t>Ovisno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o </a:t>
            </a:r>
            <a:r>
              <a:rPr lang="en-US" dirty="0" err="1">
                <a:solidFill>
                  <a:srgbClr val="FFFF00"/>
                </a:solidFill>
              </a:rPr>
              <a:t>broju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na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kocki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koji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učenici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dobiju</a:t>
            </a:r>
            <a:r>
              <a:rPr lang="en-US" dirty="0">
                <a:solidFill>
                  <a:srgbClr val="FFFF00"/>
                </a:solidFill>
              </a:rPr>
              <a:t>, </a:t>
            </a:r>
            <a:r>
              <a:rPr lang="en-US" dirty="0" err="1">
                <a:solidFill>
                  <a:srgbClr val="FFFF00"/>
                </a:solidFill>
              </a:rPr>
              <a:t>trebaju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odgovoriti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na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pitanja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vezana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uz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provođenje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ljetnih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praznika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početak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nove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školske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godine</a:t>
            </a:r>
            <a:r>
              <a:rPr lang="en-US" dirty="0">
                <a:solidFill>
                  <a:srgbClr val="FFFF00"/>
                </a:solidFill>
              </a:rPr>
              <a:t>:</a:t>
            </a:r>
            <a:endParaRPr lang="hr-HR" dirty="0">
              <a:solidFill>
                <a:srgbClr val="FFFF00"/>
              </a:solidFill>
            </a:endParaRPr>
          </a:p>
          <a:p>
            <a:endParaRPr lang="hr-HR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1 - </a:t>
            </a:r>
            <a:r>
              <a:rPr lang="en-US" dirty="0" err="1">
                <a:solidFill>
                  <a:srgbClr val="FFFF00"/>
                </a:solidFill>
              </a:rPr>
              <a:t>Koja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ti</a:t>
            </a:r>
            <a:r>
              <a:rPr lang="en-US" dirty="0">
                <a:solidFill>
                  <a:srgbClr val="FFFF00"/>
                </a:solidFill>
              </a:rPr>
              <a:t> je </a:t>
            </a:r>
            <a:r>
              <a:rPr lang="en-US" dirty="0" err="1">
                <a:solidFill>
                  <a:srgbClr val="FFFF00"/>
                </a:solidFill>
              </a:rPr>
              <a:t>najdraža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aktivnost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bila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ovo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ljeto</a:t>
            </a:r>
            <a:r>
              <a:rPr lang="en-US" dirty="0">
                <a:solidFill>
                  <a:srgbClr val="FFFF00"/>
                </a:solidFill>
              </a:rPr>
              <a:t>?</a:t>
            </a:r>
            <a:endParaRPr lang="hr-HR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2 - S </a:t>
            </a:r>
            <a:r>
              <a:rPr lang="en-US" dirty="0" err="1">
                <a:solidFill>
                  <a:srgbClr val="FFFF00"/>
                </a:solidFill>
              </a:rPr>
              <a:t>kime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si</a:t>
            </a:r>
            <a:r>
              <a:rPr lang="en-US" dirty="0">
                <a:solidFill>
                  <a:srgbClr val="FFFF00"/>
                </a:solidFill>
              </a:rPr>
              <a:t> se </a:t>
            </a:r>
            <a:r>
              <a:rPr lang="en-US" dirty="0" err="1">
                <a:solidFill>
                  <a:srgbClr val="FFFF00"/>
                </a:solidFill>
              </a:rPr>
              <a:t>najviše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družio</a:t>
            </a:r>
            <a:r>
              <a:rPr lang="en-US" dirty="0">
                <a:solidFill>
                  <a:srgbClr val="FFFF00"/>
                </a:solidFill>
              </a:rPr>
              <a:t>/la ?</a:t>
            </a:r>
            <a:endParaRPr lang="hr-HR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3- </a:t>
            </a:r>
            <a:r>
              <a:rPr lang="en-US" dirty="0" err="1">
                <a:solidFill>
                  <a:srgbClr val="FFFF00"/>
                </a:solidFill>
              </a:rPr>
              <a:t>Koja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ti</a:t>
            </a:r>
            <a:r>
              <a:rPr lang="en-US" dirty="0">
                <a:solidFill>
                  <a:srgbClr val="FFFF00"/>
                </a:solidFill>
              </a:rPr>
              <a:t> je </a:t>
            </a:r>
            <a:r>
              <a:rPr lang="en-US" dirty="0" err="1">
                <a:solidFill>
                  <a:srgbClr val="FFFF00"/>
                </a:solidFill>
              </a:rPr>
              <a:t>bila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omiljena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slastica</a:t>
            </a:r>
            <a:r>
              <a:rPr lang="en-US" dirty="0">
                <a:solidFill>
                  <a:srgbClr val="FFFF00"/>
                </a:solidFill>
              </a:rPr>
              <a:t>/</a:t>
            </a:r>
            <a:r>
              <a:rPr lang="en-US" dirty="0" err="1">
                <a:solidFill>
                  <a:srgbClr val="FFFF00"/>
                </a:solidFill>
              </a:rPr>
              <a:t>jelo</a:t>
            </a:r>
            <a:r>
              <a:rPr lang="en-US" dirty="0">
                <a:solidFill>
                  <a:srgbClr val="FFFF00"/>
                </a:solidFill>
              </a:rPr>
              <a:t>?</a:t>
            </a:r>
            <a:endParaRPr lang="hr-HR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4- </a:t>
            </a:r>
            <a:r>
              <a:rPr lang="en-US" dirty="0" err="1">
                <a:solidFill>
                  <a:srgbClr val="FFFF00"/>
                </a:solidFill>
              </a:rPr>
              <a:t>Jesi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li</a:t>
            </a:r>
            <a:r>
              <a:rPr lang="en-US" dirty="0">
                <a:solidFill>
                  <a:srgbClr val="FFFF00"/>
                </a:solidFill>
              </a:rPr>
              <a:t> bio/la </a:t>
            </a:r>
            <a:r>
              <a:rPr lang="en-US" dirty="0" err="1">
                <a:solidFill>
                  <a:srgbClr val="FFFF00"/>
                </a:solidFill>
              </a:rPr>
              <a:t>negdje</a:t>
            </a:r>
            <a:r>
              <a:rPr lang="en-US" dirty="0">
                <a:solidFill>
                  <a:srgbClr val="FFFF00"/>
                </a:solidFill>
              </a:rPr>
              <a:t> van </a:t>
            </a:r>
            <a:r>
              <a:rPr lang="en-US" dirty="0" err="1">
                <a:solidFill>
                  <a:srgbClr val="FFFF00"/>
                </a:solidFill>
              </a:rPr>
              <a:t>grada</a:t>
            </a:r>
            <a:r>
              <a:rPr lang="en-US" dirty="0">
                <a:solidFill>
                  <a:srgbClr val="FFFF00"/>
                </a:solidFill>
              </a:rPr>
              <a:t>/</a:t>
            </a:r>
            <a:r>
              <a:rPr lang="en-US" dirty="0" err="1">
                <a:solidFill>
                  <a:srgbClr val="FFFF00"/>
                </a:solidFill>
              </a:rPr>
              <a:t>države</a:t>
            </a:r>
            <a:r>
              <a:rPr lang="en-US" dirty="0">
                <a:solidFill>
                  <a:srgbClr val="FFFF00"/>
                </a:solidFill>
              </a:rPr>
              <a:t>?</a:t>
            </a:r>
            <a:endParaRPr lang="hr-HR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5- </a:t>
            </a:r>
            <a:r>
              <a:rPr lang="en-US" dirty="0" err="1">
                <a:solidFill>
                  <a:srgbClr val="FFFF00"/>
                </a:solidFill>
              </a:rPr>
              <a:t>Čemu</a:t>
            </a:r>
            <a:r>
              <a:rPr lang="en-US" dirty="0">
                <a:solidFill>
                  <a:srgbClr val="FFFF00"/>
                </a:solidFill>
              </a:rPr>
              <a:t> se </a:t>
            </a:r>
            <a:r>
              <a:rPr lang="en-US" dirty="0" err="1">
                <a:solidFill>
                  <a:srgbClr val="FFFF00"/>
                </a:solidFill>
              </a:rPr>
              <a:t>najviše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raduješ</a:t>
            </a:r>
            <a:r>
              <a:rPr lang="en-US" dirty="0">
                <a:solidFill>
                  <a:srgbClr val="FFFF00"/>
                </a:solidFill>
              </a:rPr>
              <a:t> u </a:t>
            </a:r>
            <a:r>
              <a:rPr lang="en-US" dirty="0" err="1">
                <a:solidFill>
                  <a:srgbClr val="FFFF00"/>
                </a:solidFill>
              </a:rPr>
              <a:t>ovoj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školskoj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godini</a:t>
            </a:r>
            <a:r>
              <a:rPr lang="en-US" dirty="0">
                <a:solidFill>
                  <a:srgbClr val="FFFF00"/>
                </a:solidFill>
              </a:rPr>
              <a:t>?</a:t>
            </a:r>
            <a:endParaRPr lang="hr-HR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6- </a:t>
            </a:r>
            <a:r>
              <a:rPr lang="en-US" dirty="0" err="1">
                <a:solidFill>
                  <a:srgbClr val="FFFF00"/>
                </a:solidFill>
              </a:rPr>
              <a:t>Čemu</a:t>
            </a:r>
            <a:r>
              <a:rPr lang="en-US" dirty="0">
                <a:solidFill>
                  <a:srgbClr val="FFFF00"/>
                </a:solidFill>
              </a:rPr>
              <a:t> se </a:t>
            </a:r>
            <a:r>
              <a:rPr lang="en-US" dirty="0" err="1">
                <a:solidFill>
                  <a:srgbClr val="FFFF00"/>
                </a:solidFill>
              </a:rPr>
              <a:t>najmanje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raduješ</a:t>
            </a:r>
            <a:r>
              <a:rPr lang="en-US" dirty="0">
                <a:solidFill>
                  <a:srgbClr val="FFFF00"/>
                </a:solidFill>
              </a:rPr>
              <a:t> u </a:t>
            </a:r>
            <a:r>
              <a:rPr lang="en-US" dirty="0" err="1">
                <a:solidFill>
                  <a:srgbClr val="FFFF00"/>
                </a:solidFill>
              </a:rPr>
              <a:t>ovoj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školskoj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godini</a:t>
            </a:r>
            <a:r>
              <a:rPr lang="en-US" dirty="0">
                <a:solidFill>
                  <a:srgbClr val="FFFF00"/>
                </a:solidFill>
              </a:rPr>
              <a:t>?</a:t>
            </a:r>
            <a:endParaRPr lang="hr-HR" dirty="0">
              <a:solidFill>
                <a:srgbClr val="FFFF00"/>
              </a:solidFill>
            </a:endParaRPr>
          </a:p>
        </p:txBody>
      </p:sp>
      <p:pic>
        <p:nvPicPr>
          <p:cNvPr id="4104" name="Picture 8" descr="C:\Users\sk-mpovalec\AppData\Local\Microsoft\Windows\INetCache\IE\C7LMGY8B\Dice-6a.svg[1]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1700808"/>
            <a:ext cx="1080120" cy="108012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444208" y="836712"/>
            <a:ext cx="2267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ONLINE KOCKA</a:t>
            </a:r>
          </a:p>
          <a:p>
            <a:r>
              <a:rPr lang="hr-HR" b="1" dirty="0" smtClean="0"/>
              <a:t>zavrti i odgovori na pitanje …</a:t>
            </a:r>
          </a:p>
          <a:p>
            <a:endParaRPr lang="hr-HR" dirty="0"/>
          </a:p>
        </p:txBody>
      </p:sp>
      <p:pic>
        <p:nvPicPr>
          <p:cNvPr id="6" name="Picture 5" descr="SK_LOGO_NOVI_crveni mal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410325"/>
            <a:ext cx="1905000" cy="44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2348880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hr-HR" altLang="sr-Latn-RS" sz="2400" b="1" dirty="0">
                <a:solidFill>
                  <a:srgbClr val="FFFF99"/>
                </a:solidFill>
              </a:rPr>
              <a:t>U jednome danu učenik može pisati samo jednu pisanu</a:t>
            </a:r>
          </a:p>
          <a:p>
            <a:pPr algn="ctr" eaLnBrk="1" hangingPunct="1">
              <a:defRPr/>
            </a:pPr>
            <a:r>
              <a:rPr lang="hr-HR" altLang="sr-Latn-RS" sz="2400" b="1" dirty="0">
                <a:solidFill>
                  <a:srgbClr val="FFFF99"/>
                </a:solidFill>
              </a:rPr>
              <a:t>provjeru, a u jednome tjednu najviše četiri </a:t>
            </a:r>
          </a:p>
          <a:p>
            <a:pPr algn="ctr" eaLnBrk="1" hangingPunct="1">
              <a:defRPr/>
            </a:pPr>
            <a:r>
              <a:rPr lang="hr-HR" altLang="sr-Latn-RS" sz="2400" b="1" dirty="0">
                <a:solidFill>
                  <a:srgbClr val="FFFF99"/>
                </a:solidFill>
              </a:rPr>
              <a:t>pisane provjere.</a:t>
            </a:r>
          </a:p>
        </p:txBody>
      </p:sp>
      <p:pic>
        <p:nvPicPr>
          <p:cNvPr id="3" name="Picture 2" descr="SK_LOGO_NOVI_crveni ma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10325"/>
            <a:ext cx="1905000" cy="44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04864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hr-HR" altLang="sr-Latn-RS" b="1" dirty="0">
                <a:solidFill>
                  <a:srgbClr val="FFFF99"/>
                </a:solidFill>
              </a:rPr>
              <a:t>Zaključna ocjena iz nastavnoga predmeta na kraju </a:t>
            </a:r>
          </a:p>
          <a:p>
            <a:pPr algn="ctr" eaLnBrk="1" hangingPunct="1">
              <a:defRPr/>
            </a:pPr>
            <a:r>
              <a:rPr lang="hr-HR" altLang="sr-Latn-RS" b="1" dirty="0">
                <a:solidFill>
                  <a:srgbClr val="FFFF99"/>
                </a:solidFill>
              </a:rPr>
              <a:t>nastavne godine </a:t>
            </a:r>
            <a:r>
              <a:rPr lang="hr-HR" altLang="sr-Latn-RS" b="1" dirty="0">
                <a:solidFill>
                  <a:srgbClr val="C00000"/>
                </a:solidFill>
              </a:rPr>
              <a:t>ne mora </a:t>
            </a:r>
            <a:r>
              <a:rPr lang="hr-HR" altLang="sr-Latn-RS" b="1" dirty="0">
                <a:solidFill>
                  <a:srgbClr val="FFFF99"/>
                </a:solidFill>
              </a:rPr>
              <a:t>proizlaziti iz</a:t>
            </a:r>
          </a:p>
          <a:p>
            <a:pPr algn="ctr" eaLnBrk="1" hangingPunct="1">
              <a:defRPr/>
            </a:pPr>
            <a:r>
              <a:rPr lang="hr-HR" altLang="sr-Latn-RS" b="1" dirty="0">
                <a:solidFill>
                  <a:srgbClr val="FFFF99"/>
                </a:solidFill>
              </a:rPr>
              <a:t>aritmetičke sredine upisanih ocjena, </a:t>
            </a:r>
          </a:p>
          <a:p>
            <a:pPr algn="ctr" eaLnBrk="1" hangingPunct="1">
              <a:defRPr/>
            </a:pPr>
            <a:r>
              <a:rPr lang="hr-HR" altLang="sr-Latn-RS" b="1" dirty="0">
                <a:solidFill>
                  <a:srgbClr val="FFFF99"/>
                </a:solidFill>
              </a:rPr>
              <a:t>osobito ako je učenik pokazao napredak u drugom</a:t>
            </a:r>
          </a:p>
          <a:p>
            <a:pPr algn="ctr" eaLnBrk="1" hangingPunct="1">
              <a:defRPr/>
            </a:pPr>
            <a:r>
              <a:rPr lang="hr-HR" altLang="sr-Latn-RS" b="1" dirty="0">
                <a:solidFill>
                  <a:srgbClr val="FFFF99"/>
                </a:solidFill>
              </a:rPr>
              <a:t>polugodištu.</a:t>
            </a:r>
          </a:p>
        </p:txBody>
      </p:sp>
      <p:pic>
        <p:nvPicPr>
          <p:cNvPr id="3" name="Picture 2" descr="SK_LOGO_NOVI_crveni ma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10325"/>
            <a:ext cx="1905000" cy="44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Pravokutnik 2"/>
          <p:cNvSpPr>
            <a:spLocks noChangeArrowheads="1"/>
          </p:cNvSpPr>
          <p:nvPr/>
        </p:nvSpPr>
        <p:spPr bwMode="auto">
          <a:xfrm>
            <a:off x="2267744" y="1772816"/>
            <a:ext cx="4572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r-HR" sz="4000" b="1" dirty="0">
                <a:solidFill>
                  <a:srgbClr val="FFC000"/>
                </a:solidFill>
                <a:latin typeface="Calibri" pitchFamily="34" charset="0"/>
              </a:rPr>
              <a:t>PRAVILNIK O KRITERIJIMA ZA IZRICANJE PEDAGOŠKIH MJERA</a:t>
            </a:r>
          </a:p>
        </p:txBody>
      </p:sp>
      <p:pic>
        <p:nvPicPr>
          <p:cNvPr id="19460" name="Picture 4" descr="C:\Users\sk-mpovalec\AppData\Local\Microsoft\Windows\INetCache\IE\4IQLPVBU\869px-Documents_icon.svg[1]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420888"/>
            <a:ext cx="1076710" cy="1368152"/>
          </a:xfrm>
          <a:prstGeom prst="rect">
            <a:avLst/>
          </a:prstGeom>
          <a:noFill/>
        </p:spPr>
      </p:pic>
      <p:pic>
        <p:nvPicPr>
          <p:cNvPr id="19461" name="Picture 5" descr="C:\Users\sk-mpovalec\AppData\Local\Microsoft\Windows\INetCache\IE\NMX5RLWS\documentclipart_zpsf218e84e[1]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4365104"/>
            <a:ext cx="967850" cy="1080120"/>
          </a:xfrm>
          <a:prstGeom prst="rect">
            <a:avLst/>
          </a:prstGeom>
          <a:noFill/>
        </p:spPr>
      </p:pic>
      <p:pic>
        <p:nvPicPr>
          <p:cNvPr id="5" name="Picture 4" descr="SK_LOGO_NOVI_crveni mal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6410325"/>
            <a:ext cx="1905000" cy="44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827584" y="2636912"/>
            <a:ext cx="561657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r-HR" sz="4000" b="1" dirty="0" smtClean="0">
                <a:solidFill>
                  <a:srgbClr val="FFFF99"/>
                </a:solidFill>
                <a:latin typeface="Calibri" pitchFamily="34" charset="0"/>
              </a:rPr>
              <a:t>PROJEKTI:</a:t>
            </a:r>
          </a:p>
          <a:p>
            <a:pPr eaLnBrk="1" hangingPunct="1"/>
            <a:endParaRPr lang="hr-HR" sz="4000" b="1" dirty="0">
              <a:solidFill>
                <a:srgbClr val="FFFF99"/>
              </a:solidFill>
              <a:latin typeface="Calibri" pitchFamily="34" charset="0"/>
            </a:endParaRPr>
          </a:p>
          <a:p>
            <a:pPr eaLnBrk="1" hangingPunct="1"/>
            <a:r>
              <a:rPr lang="hr-HR" sz="4000" b="1" dirty="0">
                <a:solidFill>
                  <a:srgbClr val="FFFF99"/>
                </a:solidFill>
                <a:latin typeface="Calibri" pitchFamily="34" charset="0"/>
              </a:rPr>
              <a:t>E-TWINNING</a:t>
            </a:r>
          </a:p>
          <a:p>
            <a:pPr eaLnBrk="1" hangingPunct="1"/>
            <a:r>
              <a:rPr lang="hr-HR" sz="4000" b="1" dirty="0">
                <a:solidFill>
                  <a:srgbClr val="FFFF99"/>
                </a:solidFill>
                <a:latin typeface="Calibri" pitchFamily="34" charset="0"/>
              </a:rPr>
              <a:t>ERASMUS</a:t>
            </a:r>
          </a:p>
          <a:p>
            <a:pPr eaLnBrk="1" hangingPunct="1"/>
            <a:r>
              <a:rPr lang="hr-HR" sz="4000" b="1" dirty="0">
                <a:solidFill>
                  <a:srgbClr val="FFFF99"/>
                </a:solidFill>
                <a:latin typeface="Calibri" pitchFamily="34" charset="0"/>
              </a:rPr>
              <a:t>EKO </a:t>
            </a:r>
            <a:r>
              <a:rPr lang="hr-HR" sz="4000" b="1" dirty="0" smtClean="0">
                <a:solidFill>
                  <a:srgbClr val="FFFF99"/>
                </a:solidFill>
                <a:latin typeface="Calibri" pitchFamily="34" charset="0"/>
              </a:rPr>
              <a:t>ŠKOLA</a:t>
            </a:r>
            <a:endParaRPr lang="hr-HR" sz="4000" b="1" dirty="0">
              <a:solidFill>
                <a:srgbClr val="FFFF99"/>
              </a:solidFill>
              <a:latin typeface="Calibri" pitchFamily="34" charset="0"/>
            </a:endParaRPr>
          </a:p>
        </p:txBody>
      </p:sp>
      <p:pic>
        <p:nvPicPr>
          <p:cNvPr id="3" name="Picture 2" descr="SK_LOGO_NOVI_crveni ma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10325"/>
            <a:ext cx="1905000" cy="44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0" y="0"/>
            <a:ext cx="6335713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/>
            <a:r>
              <a:rPr lang="hr-HR" sz="6600" b="1" dirty="0">
                <a:solidFill>
                  <a:srgbClr val="FFFF99"/>
                </a:solidFill>
                <a:latin typeface="Calibri" pitchFamily="34" charset="0"/>
              </a:rPr>
              <a:t>OSTALE OBAVIJESTI</a:t>
            </a:r>
            <a:r>
              <a:rPr lang="hr-HR" sz="6600" b="1" dirty="0" smtClean="0">
                <a:solidFill>
                  <a:srgbClr val="FFFF99"/>
                </a:solidFill>
                <a:latin typeface="Calibri" pitchFamily="34" charset="0"/>
              </a:rPr>
              <a:t>!</a:t>
            </a:r>
            <a:endParaRPr lang="hr-HR" sz="3200" b="1" dirty="0">
              <a:solidFill>
                <a:srgbClr val="FFFF99"/>
              </a:solidFill>
            </a:endParaRPr>
          </a:p>
          <a:p>
            <a:pPr marL="342900" indent="-342900" eaLnBrk="1" hangingPunct="1">
              <a:buFontTx/>
              <a:buAutoNum type="arabicPeriod"/>
            </a:pPr>
            <a:r>
              <a:rPr lang="hr-HR" sz="3200" b="1" dirty="0" smtClean="0">
                <a:solidFill>
                  <a:srgbClr val="FFFF99"/>
                </a:solidFill>
              </a:rPr>
              <a:t> RASPORED</a:t>
            </a:r>
            <a:endParaRPr lang="hr-HR" sz="3200" b="1" dirty="0">
              <a:solidFill>
                <a:srgbClr val="FFFF99"/>
              </a:solidFill>
            </a:endParaRPr>
          </a:p>
          <a:p>
            <a:pPr marL="342900" indent="-342900" eaLnBrk="1" hangingPunct="1">
              <a:buFontTx/>
              <a:buAutoNum type="arabicPeriod"/>
            </a:pPr>
            <a:r>
              <a:rPr lang="hr-HR" sz="3200" b="1" dirty="0">
                <a:solidFill>
                  <a:srgbClr val="FFFF99"/>
                </a:solidFill>
              </a:rPr>
              <a:t> </a:t>
            </a:r>
            <a:r>
              <a:rPr lang="hr-HR" sz="3200" b="1" dirty="0" smtClean="0">
                <a:solidFill>
                  <a:srgbClr val="FFFF99"/>
                </a:solidFill>
              </a:rPr>
              <a:t>IZOSTANCI</a:t>
            </a:r>
            <a:endParaRPr lang="hr-HR" sz="3200" b="1" dirty="0">
              <a:solidFill>
                <a:srgbClr val="FFFF99"/>
              </a:solidFill>
            </a:endParaRPr>
          </a:p>
          <a:p>
            <a:pPr marL="342900" indent="-342900" eaLnBrk="1" hangingPunct="1">
              <a:buFontTx/>
              <a:buAutoNum type="arabicPeriod"/>
            </a:pPr>
            <a:r>
              <a:rPr lang="hr-HR" sz="3200" b="1" dirty="0">
                <a:solidFill>
                  <a:srgbClr val="FFFF99"/>
                </a:solidFill>
              </a:rPr>
              <a:t> </a:t>
            </a:r>
            <a:r>
              <a:rPr lang="hr-HR" sz="3200" b="1" dirty="0" smtClean="0">
                <a:solidFill>
                  <a:srgbClr val="FFFF99"/>
                </a:solidFill>
              </a:rPr>
              <a:t>REDARI (OBVEZE)</a:t>
            </a:r>
            <a:endParaRPr lang="hr-HR" sz="3200" b="1" dirty="0">
              <a:solidFill>
                <a:srgbClr val="FFFF99"/>
              </a:solidFill>
            </a:endParaRPr>
          </a:p>
          <a:p>
            <a:pPr marL="342900" indent="-342900" eaLnBrk="1" hangingPunct="1">
              <a:buFontTx/>
              <a:buAutoNum type="arabicPeriod"/>
            </a:pPr>
            <a:r>
              <a:rPr lang="hr-HR" sz="3200" b="1" dirty="0">
                <a:solidFill>
                  <a:srgbClr val="FFFF99"/>
                </a:solidFill>
              </a:rPr>
              <a:t> PREHRANA 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hr-HR" sz="3200" b="1" dirty="0">
                <a:solidFill>
                  <a:srgbClr val="FFFF99"/>
                </a:solidFill>
              </a:rPr>
              <a:t> OSIGURANJE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hr-HR" sz="3200" b="1" dirty="0">
                <a:solidFill>
                  <a:srgbClr val="FFFF99"/>
                </a:solidFill>
              </a:rPr>
              <a:t> </a:t>
            </a:r>
            <a:r>
              <a:rPr lang="hr-HR" sz="3200" b="1" dirty="0" smtClean="0">
                <a:solidFill>
                  <a:srgbClr val="FFFF99"/>
                </a:solidFill>
              </a:rPr>
              <a:t>UČENICI PUTNICI</a:t>
            </a:r>
            <a:endParaRPr lang="hr-HR" sz="3200" b="1" dirty="0">
              <a:solidFill>
                <a:srgbClr val="FFFF99"/>
              </a:solidFill>
            </a:endParaRPr>
          </a:p>
          <a:p>
            <a:pPr marL="342900" indent="-342900" eaLnBrk="1" hangingPunct="1">
              <a:buFontTx/>
              <a:buAutoNum type="arabicPeriod"/>
            </a:pPr>
            <a:r>
              <a:rPr lang="hr-HR" sz="3200" b="1" dirty="0">
                <a:solidFill>
                  <a:srgbClr val="FFFF99"/>
                </a:solidFill>
              </a:rPr>
              <a:t> IZVANNASTAVNE AKTIVNOSTI</a:t>
            </a:r>
          </a:p>
        </p:txBody>
      </p:sp>
      <p:pic>
        <p:nvPicPr>
          <p:cNvPr id="3" name="Picture 2" descr="SK_LOGO_NOVI_crveni ma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10325"/>
            <a:ext cx="1905000" cy="44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Box 1"/>
          <p:cNvSpPr txBox="1">
            <a:spLocks noChangeArrowheads="1"/>
          </p:cNvSpPr>
          <p:nvPr/>
        </p:nvSpPr>
        <p:spPr bwMode="auto">
          <a:xfrm>
            <a:off x="1547664" y="116632"/>
            <a:ext cx="63357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1" hangingPunct="1"/>
            <a:r>
              <a:rPr lang="hr-HR" sz="4800" b="1" dirty="0">
                <a:solidFill>
                  <a:srgbClr val="FFC000"/>
                </a:solidFill>
                <a:latin typeface="Calibri" pitchFamily="34" charset="0"/>
              </a:rPr>
              <a:t>RAZREDNA PRAVILA</a:t>
            </a:r>
          </a:p>
          <a:p>
            <a:pPr marL="342900" indent="-342900" algn="ctr" eaLnBrk="1" hangingPunct="1"/>
            <a:r>
              <a:rPr lang="hr-HR" sz="4800" b="1" dirty="0">
                <a:solidFill>
                  <a:srgbClr val="FFC000"/>
                </a:solidFill>
                <a:latin typeface="Calibri" pitchFamily="34" charset="0"/>
              </a:rPr>
              <a:t>VLAST U </a:t>
            </a:r>
            <a:r>
              <a:rPr lang="hr-HR" sz="4800" b="1" dirty="0" smtClean="0">
                <a:solidFill>
                  <a:srgbClr val="FFC000"/>
                </a:solidFill>
                <a:latin typeface="Calibri" pitchFamily="34" charset="0"/>
              </a:rPr>
              <a:t>RAZREDU</a:t>
            </a:r>
            <a:endParaRPr lang="hr-HR" sz="4800" b="1" dirty="0">
              <a:solidFill>
                <a:srgbClr val="FFC000"/>
              </a:solidFill>
            </a:endParaRPr>
          </a:p>
        </p:txBody>
      </p:sp>
      <p:pic>
        <p:nvPicPr>
          <p:cNvPr id="27653" name="Picture 5" descr="C:\Users\sk-mpovalec\AppData\Local\Microsoft\Windows\INetCache\IE\4IQLPVBU\ballot-1294935_960_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068960"/>
            <a:ext cx="1782911" cy="1815694"/>
          </a:xfrm>
          <a:prstGeom prst="rect">
            <a:avLst/>
          </a:prstGeom>
          <a:noFill/>
        </p:spPr>
      </p:pic>
      <p:pic>
        <p:nvPicPr>
          <p:cNvPr id="27655" name="Picture 7" descr="C:\Users\sk-mpovalec\AppData\Local\Microsoft\Windows\INetCache\IE\NMX5RLWS\rules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852936"/>
            <a:ext cx="1944216" cy="1296144"/>
          </a:xfrm>
          <a:prstGeom prst="rect">
            <a:avLst/>
          </a:prstGeom>
          <a:noFill/>
        </p:spPr>
      </p:pic>
      <p:pic>
        <p:nvPicPr>
          <p:cNvPr id="10" name="Pexels Videos 1580507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2915816" y="4221088"/>
            <a:ext cx="3048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Picture 5" descr="SK_LOGO_NOVI_crveni mal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6410325"/>
            <a:ext cx="1905000" cy="44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76081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 smtClean="0">
                <a:solidFill>
                  <a:srgbClr val="FFFF99"/>
                </a:solidFill>
              </a:rPr>
              <a:t>PRIJEDLOG ZA VLAST U RAZREDU:</a:t>
            </a:r>
            <a:endParaRPr lang="hr-HR" sz="3200" b="1" dirty="0">
              <a:solidFill>
                <a:srgbClr val="FFFF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268760"/>
            <a:ext cx="43924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FF99"/>
                </a:solidFill>
              </a:rPr>
              <a:t>PRIJE IZBORA:</a:t>
            </a:r>
          </a:p>
          <a:p>
            <a:endParaRPr lang="hr-HR" dirty="0" smtClean="0">
              <a:solidFill>
                <a:srgbClr val="FFFF99"/>
              </a:solidFill>
            </a:endParaRPr>
          </a:p>
          <a:p>
            <a:r>
              <a:rPr lang="hr-HR" dirty="0" smtClean="0">
                <a:solidFill>
                  <a:srgbClr val="FFFF99"/>
                </a:solidFill>
              </a:rPr>
              <a:t>- prije prijave učenika bilo bi dobro u skupinama proći kriterije za odabir predsjednika </a:t>
            </a:r>
          </a:p>
          <a:p>
            <a:r>
              <a:rPr lang="hr-HR" dirty="0" smtClean="0">
                <a:solidFill>
                  <a:srgbClr val="FFFF99"/>
                </a:solidFill>
              </a:rPr>
              <a:t>razreda, predstavnika u Vijeću učenika i blagajnika</a:t>
            </a:r>
          </a:p>
          <a:p>
            <a:pPr>
              <a:buFontTx/>
              <a:buChar char="-"/>
            </a:pPr>
            <a:r>
              <a:rPr lang="hr-HR" dirty="0" smtClean="0">
                <a:solidFill>
                  <a:srgbClr val="FFFF99"/>
                </a:solidFill>
              </a:rPr>
              <a:t>nakon toga učenici se prijavljuju</a:t>
            </a:r>
          </a:p>
          <a:p>
            <a:pPr>
              <a:buFontTx/>
              <a:buChar char="-"/>
            </a:pPr>
            <a:r>
              <a:rPr lang="hr-HR" dirty="0">
                <a:solidFill>
                  <a:srgbClr val="FFFF99"/>
                </a:solidFill>
              </a:rPr>
              <a:t> </a:t>
            </a:r>
            <a:r>
              <a:rPr lang="hr-HR" dirty="0" smtClean="0">
                <a:solidFill>
                  <a:srgbClr val="FFFF99"/>
                </a:solidFill>
              </a:rPr>
              <a:t>imaju tjedan dana da pripreme kampanju (prezentacija, video, letci i </a:t>
            </a:r>
            <a:r>
              <a:rPr lang="hr-HR" dirty="0" err="1" smtClean="0">
                <a:solidFill>
                  <a:srgbClr val="FFFF99"/>
                </a:solidFill>
              </a:rPr>
              <a:t>sl</a:t>
            </a:r>
            <a:r>
              <a:rPr lang="hr-HR" dirty="0" smtClean="0">
                <a:solidFill>
                  <a:srgbClr val="FFFF99"/>
                </a:solidFill>
              </a:rPr>
              <a:t>.)</a:t>
            </a:r>
          </a:p>
          <a:p>
            <a:pPr>
              <a:buFontTx/>
              <a:buChar char="-"/>
            </a:pPr>
            <a:r>
              <a:rPr lang="hr-HR" dirty="0">
                <a:solidFill>
                  <a:srgbClr val="FFFF99"/>
                </a:solidFill>
              </a:rPr>
              <a:t> </a:t>
            </a:r>
            <a:r>
              <a:rPr lang="hr-HR" dirty="0" smtClean="0">
                <a:solidFill>
                  <a:srgbClr val="FFFF99"/>
                </a:solidFill>
              </a:rPr>
              <a:t>predstavljaju se razredu</a:t>
            </a:r>
          </a:p>
          <a:p>
            <a:pPr>
              <a:buFontTx/>
              <a:buChar char="-"/>
            </a:pPr>
            <a:r>
              <a:rPr lang="hr-HR" dirty="0">
                <a:solidFill>
                  <a:srgbClr val="FFFF99"/>
                </a:solidFill>
              </a:rPr>
              <a:t> </a:t>
            </a:r>
            <a:r>
              <a:rPr lang="hr-HR" dirty="0" smtClean="0">
                <a:solidFill>
                  <a:srgbClr val="FFFF99"/>
                </a:solidFill>
              </a:rPr>
              <a:t>bilo bi dobro dati im uputu da u predstavljaju konkretno opišu koje aktivnosti i na koji način će provoditi</a:t>
            </a:r>
            <a:endParaRPr lang="hr-HR" dirty="0">
              <a:solidFill>
                <a:srgbClr val="FFFF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52120" y="1268760"/>
            <a:ext cx="3491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FF99"/>
                </a:solidFill>
              </a:rPr>
              <a:t>IZBORI:</a:t>
            </a:r>
          </a:p>
          <a:p>
            <a:endParaRPr lang="hr-HR" dirty="0" smtClean="0">
              <a:solidFill>
                <a:srgbClr val="FFFF99"/>
              </a:solidFill>
            </a:endParaRPr>
          </a:p>
          <a:p>
            <a:pPr>
              <a:buFontTx/>
              <a:buChar char="-"/>
            </a:pPr>
            <a:r>
              <a:rPr lang="hr-HR" dirty="0" smtClean="0">
                <a:solidFill>
                  <a:srgbClr val="FFFF99"/>
                </a:solidFill>
              </a:rPr>
              <a:t>Povjerenstvo od troje učenika</a:t>
            </a:r>
          </a:p>
          <a:p>
            <a:pPr>
              <a:buFontTx/>
              <a:buChar char="-"/>
            </a:pPr>
            <a:endParaRPr lang="hr-HR" dirty="0" smtClean="0">
              <a:solidFill>
                <a:srgbClr val="FFFF99"/>
              </a:solidFill>
            </a:endParaRPr>
          </a:p>
          <a:p>
            <a:pPr>
              <a:buFontTx/>
              <a:buChar char="-"/>
            </a:pPr>
            <a:r>
              <a:rPr lang="hr-HR" dirty="0" smtClean="0">
                <a:solidFill>
                  <a:srgbClr val="FFFF99"/>
                </a:solidFill>
              </a:rPr>
              <a:t> učenici anonimno glasaju</a:t>
            </a:r>
          </a:p>
          <a:p>
            <a:pPr>
              <a:buFontTx/>
              <a:buChar char="-"/>
            </a:pPr>
            <a:endParaRPr lang="hr-HR" dirty="0" smtClean="0">
              <a:solidFill>
                <a:srgbClr val="FFFF99"/>
              </a:solidFill>
            </a:endParaRPr>
          </a:p>
          <a:p>
            <a:pPr>
              <a:buFontTx/>
              <a:buChar char="-"/>
            </a:pPr>
            <a:r>
              <a:rPr lang="hr-HR" dirty="0">
                <a:solidFill>
                  <a:srgbClr val="FFFF99"/>
                </a:solidFill>
              </a:rPr>
              <a:t> </a:t>
            </a:r>
            <a:r>
              <a:rPr lang="hr-HR" dirty="0" smtClean="0">
                <a:solidFill>
                  <a:srgbClr val="FFFF99"/>
                </a:solidFill>
              </a:rPr>
              <a:t>Povjerenstvo prebrojava glasove i objavljuje rezultate</a:t>
            </a:r>
            <a:endParaRPr lang="hr-HR" dirty="0">
              <a:solidFill>
                <a:srgbClr val="FFFF99"/>
              </a:solidFill>
            </a:endParaRPr>
          </a:p>
        </p:txBody>
      </p:sp>
      <p:pic>
        <p:nvPicPr>
          <p:cNvPr id="5" name="Picture 4" descr="SK_LOGO_NOVI_crveni ma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10325"/>
            <a:ext cx="1905000" cy="44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4"/>
          <p:cNvSpPr txBox="1">
            <a:spLocks noChangeArrowheads="1"/>
          </p:cNvSpPr>
          <p:nvPr/>
        </p:nvSpPr>
        <p:spPr bwMode="auto">
          <a:xfrm rot="1245230">
            <a:off x="1082869" y="2267981"/>
            <a:ext cx="655161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 eaLnBrk="1" hangingPunct="1">
              <a:buFontTx/>
              <a:buAutoNum type="arabicPeriod"/>
            </a:pPr>
            <a:r>
              <a:rPr lang="hr-HR" sz="4800" b="1" dirty="0">
                <a:solidFill>
                  <a:srgbClr val="FFFF99"/>
                </a:solidFill>
              </a:rPr>
              <a:t>SAT </a:t>
            </a:r>
            <a:endParaRPr lang="hr-HR" sz="4800" b="1" dirty="0" smtClean="0">
              <a:solidFill>
                <a:srgbClr val="FFFF99"/>
              </a:solidFill>
            </a:endParaRPr>
          </a:p>
          <a:p>
            <a:pPr marL="514350" indent="-514350" algn="ctr" eaLnBrk="1" hangingPunct="1"/>
            <a:r>
              <a:rPr lang="hr-HR" sz="4800" b="1" dirty="0" smtClean="0">
                <a:solidFill>
                  <a:srgbClr val="FFFF99"/>
                </a:solidFill>
              </a:rPr>
              <a:t>RAZREDNIKA</a:t>
            </a:r>
            <a:endParaRPr lang="hr-HR" sz="4800" b="1" dirty="0">
              <a:solidFill>
                <a:srgbClr val="FFFF99"/>
              </a:solidFill>
            </a:endParaRPr>
          </a:p>
          <a:p>
            <a:pPr marL="514350" indent="-514350" algn="ctr" eaLnBrk="1" hangingPunct="1"/>
            <a:r>
              <a:rPr lang="hr-HR" sz="4800" b="1" dirty="0" smtClean="0">
                <a:solidFill>
                  <a:srgbClr val="FFFF99"/>
                </a:solidFill>
              </a:rPr>
              <a:t>7.A</a:t>
            </a:r>
            <a:endParaRPr lang="hr-HR" sz="4800" b="1" dirty="0">
              <a:solidFill>
                <a:srgbClr val="FFFF99"/>
              </a:solidFill>
            </a:endParaRPr>
          </a:p>
        </p:txBody>
      </p:sp>
      <p:pic>
        <p:nvPicPr>
          <p:cNvPr id="3" name="Picture 2" descr="SK_LOGO_NOVI_crveni ma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10325"/>
            <a:ext cx="1905000" cy="44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 rot="20429416">
            <a:off x="468270" y="2675318"/>
            <a:ext cx="5520544" cy="1815882"/>
          </a:xfrm>
          <a:prstGeom prst="rect">
            <a:avLst/>
          </a:prstGeom>
          <a:solidFill>
            <a:srgbClr val="FFFF99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Char char="q"/>
            </a:pPr>
            <a:r>
              <a:rPr lang="hr-HR" sz="2800" dirty="0">
                <a:latin typeface="Calibri" pitchFamily="34" charset="0"/>
              </a:rPr>
              <a:t> 27 UČENIKA/CA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hr-HR" sz="2800" dirty="0" smtClean="0">
                <a:latin typeface="Calibri" pitchFamily="34" charset="0"/>
              </a:rPr>
              <a:t>RAZREDNO VIJEĆE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hr-HR" sz="2800" dirty="0" smtClean="0">
                <a:latin typeface="Calibri" pitchFamily="34" charset="0"/>
              </a:rPr>
              <a:t>GIK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hr-HR" sz="2800" dirty="0" smtClean="0">
                <a:latin typeface="Calibri" pitchFamily="34" charset="0"/>
              </a:rPr>
              <a:t>UDŽBENICI, TABLETI, SIM KARTICE</a:t>
            </a:r>
            <a:endParaRPr lang="hr-HR" sz="2800" dirty="0">
              <a:latin typeface="Calibri" pitchFamily="34" charset="0"/>
            </a:endParaRPr>
          </a:p>
        </p:txBody>
      </p:sp>
      <p:pic>
        <p:nvPicPr>
          <p:cNvPr id="3" name="Picture 2" descr="SK_LOGO_NOVI_crveni ma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10325"/>
            <a:ext cx="1905000" cy="44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687069" y="0"/>
          <a:ext cx="5456931" cy="6858000"/>
        </p:xfrm>
        <a:graphic>
          <a:graphicData uri="http://schemas.openxmlformats.org/presentationml/2006/ole">
            <p:oleObj spid="_x0000_s7172" name="Document" r:id="rId4" imgW="7172001" imgH="9013633" progId="Word.Document.12">
              <p:embed/>
            </p:oleObj>
          </a:graphicData>
        </a:graphic>
      </p:graphicFrame>
      <p:sp>
        <p:nvSpPr>
          <p:cNvPr id="5" name="TextBox 1"/>
          <p:cNvSpPr txBox="1">
            <a:spLocks noChangeArrowheads="1"/>
          </p:cNvSpPr>
          <p:nvPr/>
        </p:nvSpPr>
        <p:spPr bwMode="auto">
          <a:xfrm rot="20429416">
            <a:off x="228659" y="3322378"/>
            <a:ext cx="3837787" cy="954107"/>
          </a:xfrm>
          <a:prstGeom prst="rect">
            <a:avLst/>
          </a:prstGeom>
          <a:solidFill>
            <a:srgbClr val="FFFF99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hr-HR" sz="2800" dirty="0" smtClean="0">
                <a:latin typeface="Calibri" pitchFamily="34" charset="0"/>
              </a:rPr>
              <a:t>KALENDAR 2020./2021.</a:t>
            </a:r>
          </a:p>
          <a:p>
            <a:pPr eaLnBrk="1" hangingPunct="1"/>
            <a:endParaRPr lang="hr-HR" sz="2800" dirty="0">
              <a:latin typeface="Calibri" pitchFamily="34" charset="0"/>
            </a:endParaRPr>
          </a:p>
        </p:txBody>
      </p:sp>
      <p:pic>
        <p:nvPicPr>
          <p:cNvPr id="6" name="Picture 5" descr="SK_LOGO_NOVI_crveni mal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410325"/>
            <a:ext cx="1905000" cy="44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0" y="2204864"/>
            <a:ext cx="78123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hr-HR" sz="4800" b="1" dirty="0">
                <a:solidFill>
                  <a:srgbClr val="FFFF99"/>
                </a:solidFill>
                <a:latin typeface="Calibri" pitchFamily="34" charset="0"/>
              </a:rPr>
              <a:t>PRAVILNIK O KUĆNOM REDU</a:t>
            </a:r>
          </a:p>
        </p:txBody>
      </p:sp>
      <p:pic>
        <p:nvPicPr>
          <p:cNvPr id="3" name="Picture 2" descr="SK_LOGO_NOVI_crveni ma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10325"/>
            <a:ext cx="1905000" cy="44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1475656" y="332656"/>
            <a:ext cx="561657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hr-HR" sz="3200" b="1" dirty="0" smtClean="0">
                <a:solidFill>
                  <a:srgbClr val="FFC000"/>
                </a:solidFill>
              </a:rPr>
              <a:t>PRAVILNIK O IZVOĐENJU IZLETA, EKSKURZIJA I DRUGIH ODGOJNOOBRAZOVNIH AKTIVNOSTI IZVAN ŠKOLE</a:t>
            </a:r>
            <a:endParaRPr lang="hr-HR" sz="32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pic>
        <p:nvPicPr>
          <p:cNvPr id="4" name="vide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508104" y="2924944"/>
            <a:ext cx="2592288" cy="1944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 descr="C:\Users\sk-mpovalec\AppData\Local\Microsoft\Windows\INetCache\IE\NMX5RLWS\documentclipart_zpsf218e84e[1]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76672"/>
            <a:ext cx="1080120" cy="1205414"/>
          </a:xfrm>
          <a:prstGeom prst="rect">
            <a:avLst/>
          </a:prstGeom>
          <a:noFill/>
        </p:spPr>
      </p:pic>
      <p:pic>
        <p:nvPicPr>
          <p:cNvPr id="5" name="Picture 4" descr="SK_LOGO_NOVI_crveni mal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6410325"/>
            <a:ext cx="1905000" cy="44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3779912" y="3356992"/>
            <a:ext cx="56165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r-HR" sz="4000" b="1" dirty="0">
                <a:solidFill>
                  <a:srgbClr val="FFC000"/>
                </a:solidFill>
                <a:latin typeface="Calibri" pitchFamily="34" charset="0"/>
              </a:rPr>
              <a:t>PRAVILNIK O NAČINIMA, POSTUPCIMA I ELEMENTIMA VREDNOVANJA UČENIKA U OSNOVNOJ ŠKOLI</a:t>
            </a:r>
          </a:p>
        </p:txBody>
      </p:sp>
      <p:pic>
        <p:nvPicPr>
          <p:cNvPr id="14342" name="Picture 6" descr="C:\Users\sk-mpovalec\AppData\Local\Microsoft\Windows\INetCache\IE\4IQLPVBU\869px-Documents_icon.svg[1]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314094">
            <a:off x="1181762" y="-125628"/>
            <a:ext cx="1626686" cy="1916832"/>
          </a:xfrm>
          <a:prstGeom prst="rect">
            <a:avLst/>
          </a:prstGeom>
          <a:noFill/>
        </p:spPr>
      </p:pic>
      <p:pic>
        <p:nvPicPr>
          <p:cNvPr id="14343" name="Picture 7" descr="C:\Users\sk-mpovalec\AppData\Local\Microsoft\Windows\INetCache\IE\2OO1XIW5\documentclipart_zpsf218e84e[1]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826524">
            <a:off x="3020230" y="376221"/>
            <a:ext cx="997222" cy="1112899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419872" y="1268760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r-HR" dirty="0">
                <a:solidFill>
                  <a:srgbClr val="FF0000"/>
                </a:solidFill>
              </a:rPr>
              <a:t>DOPUNA</a:t>
            </a:r>
          </a:p>
        </p:txBody>
      </p:sp>
      <p:pic>
        <p:nvPicPr>
          <p:cNvPr id="6" name="Picture 5" descr="SK_LOGO_NOVI_crveni mal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6410325"/>
            <a:ext cx="1905000" cy="44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1763688" y="188640"/>
            <a:ext cx="56165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r-HR" sz="4000" b="1" dirty="0">
                <a:solidFill>
                  <a:srgbClr val="FFC000"/>
                </a:solidFill>
                <a:latin typeface="Calibri" pitchFamily="34" charset="0"/>
              </a:rPr>
              <a:t>OCJENJIVANJE VLADANJA UČENIKA (kriteriji</a:t>
            </a:r>
            <a:r>
              <a:rPr lang="hr-HR" sz="4000" b="1" dirty="0" smtClean="0">
                <a:solidFill>
                  <a:srgbClr val="FFC000"/>
                </a:solidFill>
                <a:latin typeface="Calibri" pitchFamily="34" charset="0"/>
              </a:rPr>
              <a:t>)</a:t>
            </a:r>
            <a:r>
              <a:rPr lang="hr-HR" sz="4000" b="1" dirty="0" smtClean="0">
                <a:solidFill>
                  <a:srgbClr val="FFC000"/>
                </a:solidFill>
              </a:rPr>
              <a:t>:</a:t>
            </a:r>
            <a:endParaRPr lang="hr-HR" sz="4000" b="1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301208"/>
            <a:ext cx="24583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800" b="1" dirty="0" smtClean="0">
                <a:solidFill>
                  <a:srgbClr val="FFC000"/>
                </a:solidFill>
                <a:latin typeface="Calibri" pitchFamily="34" charset="0"/>
              </a:rPr>
              <a:t>UZORNO</a:t>
            </a:r>
          </a:p>
          <a:p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3635896" y="5301208"/>
            <a:ext cx="20910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rgbClr val="FFC000"/>
                </a:solidFill>
                <a:latin typeface="Calibri" pitchFamily="34" charset="0"/>
              </a:rPr>
              <a:t>DOBRO</a:t>
            </a:r>
          </a:p>
          <a:p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7236296" y="5301208"/>
            <a:ext cx="14418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rgbClr val="FFC000"/>
                </a:solidFill>
                <a:latin typeface="Calibri" pitchFamily="34" charset="0"/>
              </a:rPr>
              <a:t>LOŠE</a:t>
            </a:r>
          </a:p>
          <a:p>
            <a:endParaRPr lang="hr-HR" dirty="0"/>
          </a:p>
        </p:txBody>
      </p:sp>
      <p:pic>
        <p:nvPicPr>
          <p:cNvPr id="7" name="Picture 6" descr="SK_LOGO_NOVI_crveni ma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10325"/>
            <a:ext cx="1905000" cy="44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04864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hr-HR" altLang="sr-Latn-RS" b="1" dirty="0">
                <a:solidFill>
                  <a:srgbClr val="FFFF99"/>
                </a:solidFill>
              </a:rPr>
              <a:t>Usmeno provjeravanje i ocjenjivanje učenika može se </a:t>
            </a:r>
          </a:p>
          <a:p>
            <a:pPr algn="ctr" eaLnBrk="1" hangingPunct="1">
              <a:defRPr/>
            </a:pPr>
            <a:r>
              <a:rPr lang="hr-HR" altLang="sr-Latn-RS" b="1" dirty="0">
                <a:solidFill>
                  <a:srgbClr val="FFFF99"/>
                </a:solidFill>
              </a:rPr>
              <a:t>provoditi na svakom nastavnom satu bez obveze </a:t>
            </a:r>
            <a:r>
              <a:rPr lang="hr-HR" altLang="sr-Latn-RS" b="1" dirty="0" smtClean="0">
                <a:solidFill>
                  <a:srgbClr val="FFFF99"/>
                </a:solidFill>
              </a:rPr>
              <a:t>najave.</a:t>
            </a:r>
            <a:endParaRPr lang="hr-HR" altLang="sr-Latn-RS" dirty="0">
              <a:solidFill>
                <a:srgbClr val="FFFF99"/>
              </a:solidFill>
            </a:endParaRPr>
          </a:p>
          <a:p>
            <a:pPr algn="ctr" eaLnBrk="1" hangingPunct="1">
              <a:defRPr/>
            </a:pPr>
            <a:r>
              <a:rPr lang="hr-HR" altLang="sr-Latn-RS" b="1" dirty="0">
                <a:solidFill>
                  <a:srgbClr val="FFFF99"/>
                </a:solidFill>
              </a:rPr>
              <a:t>U danu kada piše pisanu provjeru, učenik može biti usmeno provjeravan </a:t>
            </a:r>
          </a:p>
          <a:p>
            <a:pPr algn="ctr" eaLnBrk="1" hangingPunct="1">
              <a:defRPr/>
            </a:pPr>
            <a:r>
              <a:rPr lang="hr-HR" altLang="sr-Latn-RS" b="1" dirty="0">
                <a:solidFill>
                  <a:srgbClr val="FFFF99"/>
                </a:solidFill>
              </a:rPr>
              <a:t>samo iz jednoga nastavnoga predmeta, odnosno iz dva nastavna predmeta </a:t>
            </a:r>
          </a:p>
          <a:p>
            <a:pPr algn="ctr" eaLnBrk="1" hangingPunct="1">
              <a:defRPr/>
            </a:pPr>
            <a:r>
              <a:rPr lang="hr-HR" altLang="sr-Latn-RS" b="1" dirty="0">
                <a:solidFill>
                  <a:srgbClr val="FFFF99"/>
                </a:solidFill>
              </a:rPr>
              <a:t>ako taj dan nema pisanih provjera. </a:t>
            </a:r>
          </a:p>
        </p:txBody>
      </p:sp>
      <p:pic>
        <p:nvPicPr>
          <p:cNvPr id="3" name="Picture 2" descr="SK_LOGO_NOVI_crveni ma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10325"/>
            <a:ext cx="1905000" cy="44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adani dizajn">
  <a:themeElements>
    <a:clrScheme name="Zadani dizaj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Zadani dizaj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adani dizaj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298</Words>
  <Application>Microsoft Office PowerPoint</Application>
  <PresentationFormat>On-screen Show (4:3)</PresentationFormat>
  <Paragraphs>72</Paragraphs>
  <Slides>16</Slides>
  <Notes>0</Notes>
  <HiddenSlides>0</HiddenSlides>
  <MMClips>2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Zadani dizajn</vt:lpstr>
      <vt:lpstr>Custom Design</vt:lpstr>
      <vt:lpstr>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FACTORY</dc:creator>
  <cp:lastModifiedBy>sk-mpovalec</cp:lastModifiedBy>
  <cp:revision>39</cp:revision>
  <dcterms:created xsi:type="dcterms:W3CDTF">2012-09-03T05:34:44Z</dcterms:created>
  <dcterms:modified xsi:type="dcterms:W3CDTF">2020-09-22T13:19:29Z</dcterms:modified>
</cp:coreProperties>
</file>